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26212800" cy="14630400"/>
  <p:notesSz cx="6858000" cy="9144000"/>
  <p:embeddedFontLst>
    <p:embeddedFont>
      <p:font typeface="Arial MT Pro" charset="1" panose="020B0502020202020204"/>
      <p:regular r:id="rId7"/>
    </p:embeddedFont>
    <p:embeddedFont>
      <p:font typeface="Roboto Condensed" charset="1" panose="02000000000000000000"/>
      <p:regular r:id="rId8"/>
    </p:embeddedFont>
    <p:embeddedFont>
      <p:font typeface="Barlow Bold" charset="1" panose="00000800000000000000"/>
      <p:regular r:id="rId9"/>
    </p:embeddedFont>
    <p:embeddedFont>
      <p:font typeface="Contrail One" charset="1" panose="02000000000000000000"/>
      <p:regular r:id="rId10"/>
    </p:embeddedFont>
    <p:embeddedFont>
      <p:font typeface="Marykate" charset="1" panose="00000000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12800" cy="14624558"/>
          </a:xfrm>
          <a:custGeom>
            <a:avLst/>
            <a:gdLst/>
            <a:ahLst/>
            <a:cxnLst/>
            <a:rect r="r" b="b" t="t" l="l"/>
            <a:pathLst>
              <a:path h="14624558" w="26212800">
                <a:moveTo>
                  <a:pt x="0" y="0"/>
                </a:moveTo>
                <a:lnTo>
                  <a:pt x="26212800" y="0"/>
                </a:lnTo>
                <a:lnTo>
                  <a:pt x="26212800" y="14624558"/>
                </a:lnTo>
                <a:lnTo>
                  <a:pt x="0" y="146245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53618" y="511433"/>
            <a:ext cx="10420350" cy="3035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13"/>
              </a:lnSpc>
            </a:pPr>
            <a:r>
              <a:rPr lang="en-US" sz="5985" spc="53">
                <a:solidFill>
                  <a:srgbClr val="101010"/>
                </a:solidFill>
                <a:latin typeface="Arial MT Pro"/>
                <a:ea typeface="Arial MT Pro"/>
                <a:cs typeface="Arial MT Pro"/>
                <a:sym typeface="Arial MT Pro"/>
              </a:rPr>
              <a:t>2025 Tradecraft:</a:t>
            </a:r>
          </a:p>
          <a:p>
            <a:pPr algn="l">
              <a:lnSpc>
                <a:spcPts val="7213"/>
              </a:lnSpc>
            </a:pPr>
            <a:r>
              <a:rPr lang="en-US" sz="5985" spc="53">
                <a:solidFill>
                  <a:srgbClr val="101010"/>
                </a:solidFill>
                <a:latin typeface="Arial MT Pro"/>
                <a:ea typeface="Arial MT Pro"/>
                <a:cs typeface="Arial MT Pro"/>
                <a:sym typeface="Arial MT Pro"/>
              </a:rPr>
              <a:t>The Shift to Identity &amp; Evasion</a:t>
            </a:r>
          </a:p>
          <a:p>
            <a:pPr algn="l">
              <a:lnSpc>
                <a:spcPts val="2858"/>
              </a:lnSpc>
            </a:pPr>
            <a:r>
              <a:rPr lang="en-US" sz="2372" spc="23">
                <a:solidFill>
                  <a:srgbClr val="292927"/>
                </a:solidFill>
                <a:latin typeface="Arial MT Pro"/>
                <a:ea typeface="Arial MT Pro"/>
                <a:cs typeface="Arial MT Pro"/>
                <a:sym typeface="Arial MT Pro"/>
              </a:rPr>
              <a:t>Throughout 2025, cyber attacks evolved from high-volume</a:t>
            </a:r>
          </a:p>
          <a:p>
            <a:pPr algn="l">
              <a:lnSpc>
                <a:spcPts val="2858"/>
              </a:lnSpc>
            </a:pPr>
            <a:r>
              <a:rPr lang="en-US" sz="2372" spc="23">
                <a:solidFill>
                  <a:srgbClr val="292927"/>
                </a:solidFill>
                <a:latin typeface="Arial MT Pro"/>
                <a:ea typeface="Arial MT Pro"/>
                <a:cs typeface="Arial MT Pro"/>
                <a:sym typeface="Arial MT Pro"/>
              </a:rPr>
              <a:t>automation to sophisticated, human-centric, and Al-driven</a:t>
            </a:r>
          </a:p>
          <a:p>
            <a:pPr algn="l">
              <a:lnSpc>
                <a:spcPts val="2858"/>
              </a:lnSpc>
            </a:pPr>
            <a:r>
              <a:rPr lang="en-US" sz="2372" spc="23">
                <a:solidFill>
                  <a:srgbClr val="292927"/>
                </a:solidFill>
                <a:latin typeface="Arial MT Pro"/>
                <a:ea typeface="Arial MT Pro"/>
                <a:cs typeface="Arial MT Pro"/>
                <a:sym typeface="Arial MT Pro"/>
              </a:rPr>
              <a:t>evasion tactics, driven by industrialized cybercrime.</a:t>
            </a:r>
          </a:p>
        </p:txBody>
      </p:sp>
      <p:sp>
        <p:nvSpPr>
          <p:cNvPr name="TextBox 4" id="4"/>
          <p:cNvSpPr txBox="true"/>
          <p:nvPr/>
        </p:nvSpPr>
        <p:spPr>
          <a:xfrm rot="-1063831">
            <a:off x="7495039" y="3443505"/>
            <a:ext cx="7620000" cy="1310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8"/>
              </a:lnSpc>
            </a:pPr>
            <a:r>
              <a:rPr lang="en-US" sz="4325">
                <a:solidFill>
                  <a:srgbClr val="101010"/>
                </a:solidFill>
                <a:latin typeface="Arial MT Pro"/>
                <a:ea typeface="Arial MT Pro"/>
                <a:cs typeface="Arial MT Pro"/>
                <a:sym typeface="Arial MT Pro"/>
              </a:rPr>
              <a:t>The Unifying Theme is Evasion</a:t>
            </a:r>
          </a:p>
          <a:p>
            <a:pPr algn="ctr">
              <a:lnSpc>
                <a:spcPts val="3744"/>
              </a:lnSpc>
            </a:pPr>
            <a:r>
              <a:rPr lang="en-US" sz="2668" spc="8">
                <a:solidFill>
                  <a:srgbClr val="292927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Techniques evolved from evading technical controls</a:t>
            </a:r>
          </a:p>
        </p:txBody>
      </p:sp>
      <p:sp>
        <p:nvSpPr>
          <p:cNvPr name="TextBox 5" id="5"/>
          <p:cNvSpPr txBox="true"/>
          <p:nvPr/>
        </p:nvSpPr>
        <p:spPr>
          <a:xfrm rot="-1061269">
            <a:off x="7870862" y="4488999"/>
            <a:ext cx="7610475" cy="786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35"/>
              </a:lnSpc>
            </a:pPr>
            <a:r>
              <a:rPr lang="en-US" sz="2739" spc="-5">
                <a:solidFill>
                  <a:srgbClr val="292927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(Q2 LOTL) to evading human detection (Q4 Deepfakes).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633514" y="11023451"/>
            <a:ext cx="4791075" cy="1801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2"/>
              </a:lnSpc>
            </a:pPr>
            <a:r>
              <a:rPr lang="en-US" sz="2698" spc="18">
                <a:solidFill>
                  <a:srgbClr val="3E1D09"/>
                </a:solidFill>
                <a:latin typeface="Arial MT Pro"/>
                <a:ea typeface="Arial MT Pro"/>
                <a:cs typeface="Arial MT Pro"/>
                <a:sym typeface="Arial MT Pro"/>
              </a:rPr>
              <a:t>Q1 2025: Commodity Threats -</a:t>
            </a:r>
          </a:p>
          <a:p>
            <a:pPr algn="l">
              <a:lnSpc>
                <a:spcPts val="3402"/>
              </a:lnSpc>
            </a:pPr>
            <a:r>
              <a:rPr lang="en-US" sz="2698" spc="18">
                <a:solidFill>
                  <a:srgbClr val="3E1D09"/>
                </a:solidFill>
                <a:latin typeface="Arial MT Pro"/>
                <a:ea typeface="Arial MT Pro"/>
                <a:cs typeface="Arial MT Pro"/>
                <a:sym typeface="Arial MT Pro"/>
              </a:rPr>
              <a:t>Phishing at Scale</a:t>
            </a:r>
          </a:p>
          <a:p>
            <a:pPr algn="l">
              <a:lnSpc>
                <a:spcPts val="2276"/>
              </a:lnSpc>
            </a:pPr>
            <a:r>
              <a:rPr lang="en-US" sz="1805">
                <a:solidFill>
                  <a:srgbClr val="5B2C0C"/>
                </a:solidFill>
                <a:latin typeface="Barlow Bold"/>
                <a:ea typeface="Barlow Bold"/>
                <a:cs typeface="Barlow Bold"/>
                <a:sym typeface="Barlow Bold"/>
              </a:rPr>
              <a:t>Attackers use high-volume, automated</a:t>
            </a:r>
          </a:p>
          <a:p>
            <a:pPr algn="l">
              <a:lnSpc>
                <a:spcPts val="2439"/>
              </a:lnSpc>
            </a:pPr>
            <a:r>
              <a:rPr lang="en-US" sz="1934">
                <a:solidFill>
                  <a:srgbClr val="5B2C0C"/>
                </a:solidFill>
                <a:latin typeface="Barlow Bold"/>
                <a:ea typeface="Barlow Bold"/>
                <a:cs typeface="Barlow Bold"/>
                <a:sym typeface="Barlow Bold"/>
              </a:rPr>
              <a:t>social engineering as a primary method</a:t>
            </a:r>
          </a:p>
          <a:p>
            <a:pPr algn="l">
              <a:lnSpc>
                <a:spcPts val="2362"/>
              </a:lnSpc>
            </a:pPr>
            <a:r>
              <a:rPr lang="en-US" sz="1873" spc="46">
                <a:solidFill>
                  <a:srgbClr val="5B2C0C"/>
                </a:solidFill>
                <a:latin typeface="Arial MT Pro"/>
                <a:ea typeface="Arial MT Pro"/>
                <a:cs typeface="Arial MT Pro"/>
                <a:sym typeface="Arial MT Pro"/>
              </a:rPr>
              <a:t>for initial intrusion.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66813" y="13235976"/>
            <a:ext cx="3276600" cy="1001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20"/>
              </a:lnSpc>
            </a:pPr>
            <a:r>
              <a:rPr lang="en-US" sz="2454" spc="12">
                <a:solidFill>
                  <a:srgbClr val="3E1D09"/>
                </a:solidFill>
                <a:latin typeface="Arial MT Pro"/>
                <a:ea typeface="Arial MT Pro"/>
                <a:cs typeface="Arial MT Pro"/>
                <a:sym typeface="Arial MT Pro"/>
              </a:rPr>
              <a:t>Defender Challenge</a:t>
            </a:r>
          </a:p>
          <a:p>
            <a:pPr algn="l">
              <a:lnSpc>
                <a:spcPts val="2458"/>
              </a:lnSpc>
            </a:pPr>
            <a:r>
              <a:rPr lang="en-US" sz="1934">
                <a:solidFill>
                  <a:srgbClr val="5B2C0C"/>
                </a:solidFill>
                <a:latin typeface="Barlow Bold"/>
                <a:ea typeface="Barlow Bold"/>
                <a:cs typeface="Barlow Bold"/>
                <a:sym typeface="Barlow Bold"/>
              </a:rPr>
              <a:t>Managing the sheer volume of</a:t>
            </a:r>
          </a:p>
          <a:p>
            <a:pPr algn="l">
              <a:lnSpc>
                <a:spcPts val="1966"/>
              </a:lnSpc>
            </a:pPr>
            <a:r>
              <a:rPr lang="en-US" sz="1547">
                <a:solidFill>
                  <a:srgbClr val="5B2C0C"/>
                </a:solidFill>
                <a:latin typeface="Barlow Bold"/>
                <a:ea typeface="Barlow Bold"/>
                <a:cs typeface="Barlow Bold"/>
                <a:sym typeface="Barlow Bold"/>
              </a:rPr>
              <a:t>automated email-based attacks.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18979" y="9977875"/>
            <a:ext cx="1485900" cy="513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0"/>
              </a:lnSpc>
            </a:pPr>
            <a:r>
              <a:rPr lang="en-US" sz="3028" spc="166">
                <a:solidFill>
                  <a:srgbClr val="F4D3BB"/>
                </a:solidFill>
                <a:latin typeface="Contrail One"/>
                <a:ea typeface="Contrail One"/>
                <a:cs typeface="Contrail One"/>
                <a:sym typeface="Contrail One"/>
              </a:rPr>
              <a:t>Q2 2025: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23015" y="10377870"/>
            <a:ext cx="5448300" cy="1786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8"/>
              </a:lnSpc>
            </a:pPr>
            <a:r>
              <a:rPr lang="en-US" sz="2444" spc="-4">
                <a:solidFill>
                  <a:srgbClr val="F4D3BB"/>
                </a:solidFill>
                <a:latin typeface="Arial MT Pro"/>
                <a:ea typeface="Arial MT Pro"/>
                <a:cs typeface="Arial MT Pro"/>
                <a:sym typeface="Arial MT Pro"/>
              </a:rPr>
              <a:t>Stealthy Intrusions -</a:t>
            </a:r>
          </a:p>
          <a:p>
            <a:pPr algn="l">
              <a:lnSpc>
                <a:spcPts val="3058"/>
              </a:lnSpc>
            </a:pPr>
            <a:r>
              <a:rPr lang="en-US" sz="2444" spc="-4">
                <a:solidFill>
                  <a:srgbClr val="F4D3BB"/>
                </a:solidFill>
                <a:latin typeface="Arial MT Pro"/>
                <a:ea typeface="Arial MT Pro"/>
                <a:cs typeface="Arial MT Pro"/>
                <a:sym typeface="Arial MT Pro"/>
              </a:rPr>
              <a:t>Living-off-the-Land (LOTL)</a:t>
            </a:r>
          </a:p>
          <a:p>
            <a:pPr algn="l">
              <a:lnSpc>
                <a:spcPts val="3058"/>
              </a:lnSpc>
            </a:pPr>
            <a:r>
              <a:rPr lang="en-US" sz="2444" spc="-4">
                <a:solidFill>
                  <a:srgbClr val="F4D3BB"/>
                </a:solidFill>
                <a:latin typeface="Arial MT Pro"/>
                <a:ea typeface="Arial MT Pro"/>
                <a:cs typeface="Arial MT Pro"/>
                <a:sym typeface="Arial MT Pro"/>
              </a:rPr>
              <a:t>Adversaries use legitimate system tools</a:t>
            </a:r>
          </a:p>
          <a:p>
            <a:pPr algn="l">
              <a:lnSpc>
                <a:spcPts val="2258"/>
              </a:lnSpc>
            </a:pPr>
            <a:r>
              <a:rPr lang="en-US" sz="1805">
                <a:solidFill>
                  <a:srgbClr val="EDBFA2"/>
                </a:solidFill>
                <a:latin typeface="Barlow Bold"/>
                <a:ea typeface="Barlow Bold"/>
                <a:cs typeface="Barlow Bold"/>
                <a:sym typeface="Barlow Bold"/>
              </a:rPr>
              <a:t>like PowerShell to blend in and evade</a:t>
            </a:r>
          </a:p>
          <a:p>
            <a:pPr algn="l">
              <a:lnSpc>
                <a:spcPts val="2419"/>
              </a:lnSpc>
            </a:pPr>
            <a:r>
              <a:rPr lang="en-US" sz="1934">
                <a:solidFill>
                  <a:srgbClr val="EDBFA2"/>
                </a:solidFill>
                <a:latin typeface="Barlow Bold"/>
                <a:ea typeface="Barlow Bold"/>
                <a:cs typeface="Barlow Bold"/>
                <a:sym typeface="Barlow Bold"/>
              </a:rPr>
              <a:t>detection by security software.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24694" y="12986927"/>
            <a:ext cx="4124325" cy="1003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9"/>
              </a:lnSpc>
            </a:pPr>
            <a:r>
              <a:rPr lang="en-US" sz="2364" spc="52">
                <a:solidFill>
                  <a:srgbClr val="F4D3BB"/>
                </a:solidFill>
                <a:latin typeface="Arial MT Pro"/>
                <a:ea typeface="Arial MT Pro"/>
                <a:cs typeface="Arial MT Pro"/>
                <a:sym typeface="Arial MT Pro"/>
              </a:rPr>
              <a:t>Defender Challenge</a:t>
            </a:r>
          </a:p>
          <a:p>
            <a:pPr algn="l">
              <a:lnSpc>
                <a:spcPts val="2514"/>
              </a:lnSpc>
            </a:pPr>
            <a:r>
              <a:rPr lang="en-US" sz="2179">
                <a:solidFill>
                  <a:srgbClr val="EDBFA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Distinguishing malicious activity from</a:t>
            </a:r>
          </a:p>
          <a:p>
            <a:pPr algn="l">
              <a:lnSpc>
                <a:spcPts val="2380"/>
              </a:lnSpc>
            </a:pPr>
            <a:r>
              <a:rPr lang="en-US" sz="2063">
                <a:solidFill>
                  <a:srgbClr val="EDBFA2"/>
                </a:solidFill>
                <a:latin typeface="Barlow Bold"/>
                <a:ea typeface="Barlow Bold"/>
                <a:cs typeface="Barlow Bold"/>
                <a:sym typeface="Barlow Bold"/>
              </a:rPr>
              <a:t>legitimate administrative tasks.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367486" y="8362520"/>
            <a:ext cx="4352925" cy="2503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94"/>
              </a:lnSpc>
            </a:pPr>
            <a:r>
              <a:rPr lang="en-US" sz="2652" spc="61">
                <a:solidFill>
                  <a:srgbClr val="E2D4DA"/>
                </a:solidFill>
                <a:latin typeface="Arial MT Pro"/>
                <a:ea typeface="Arial MT Pro"/>
                <a:cs typeface="Arial MT Pro"/>
                <a:sym typeface="Arial MT Pro"/>
              </a:rPr>
              <a:t>Q3 2025:</a:t>
            </a:r>
          </a:p>
          <a:p>
            <a:pPr algn="l">
              <a:lnSpc>
                <a:spcPts val="3194"/>
              </a:lnSpc>
            </a:pPr>
            <a:r>
              <a:rPr lang="en-US" sz="2652" spc="61">
                <a:solidFill>
                  <a:srgbClr val="E2D4DA"/>
                </a:solidFill>
                <a:latin typeface="Arial MT Pro"/>
                <a:ea typeface="Arial MT Pro"/>
                <a:cs typeface="Arial MT Pro"/>
                <a:sym typeface="Arial MT Pro"/>
              </a:rPr>
              <a:t>Advanced Tradecraft -</a:t>
            </a:r>
          </a:p>
          <a:p>
            <a:pPr algn="l">
              <a:lnSpc>
                <a:spcPts val="3344"/>
              </a:lnSpc>
            </a:pPr>
            <a:r>
              <a:rPr lang="en-US" sz="2777" spc="-8">
                <a:solidFill>
                  <a:srgbClr val="E2D4DA"/>
                </a:solidFill>
                <a:latin typeface="Arial MT Pro"/>
                <a:ea typeface="Arial MT Pro"/>
                <a:cs typeface="Arial MT Pro"/>
                <a:sym typeface="Arial MT Pro"/>
              </a:rPr>
              <a:t>Targeted Spyware</a:t>
            </a:r>
          </a:p>
          <a:p>
            <a:pPr algn="l">
              <a:lnSpc>
                <a:spcPts val="2611"/>
              </a:lnSpc>
            </a:pPr>
            <a:r>
              <a:rPr lang="en-US" sz="2168" spc="21">
                <a:solidFill>
                  <a:srgbClr val="E2D4D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Sophisticated groups use targeted</a:t>
            </a:r>
          </a:p>
          <a:p>
            <a:pPr algn="l">
              <a:lnSpc>
                <a:spcPts val="2484"/>
              </a:lnSpc>
            </a:pPr>
            <a:r>
              <a:rPr lang="en-US" sz="2063">
                <a:solidFill>
                  <a:srgbClr val="E2D4DA"/>
                </a:solidFill>
                <a:latin typeface="Barlow Bold"/>
                <a:ea typeface="Barlow Bold"/>
                <a:cs typeface="Barlow Bold"/>
                <a:sym typeface="Barlow Bold"/>
              </a:rPr>
              <a:t>social engineering to deliver spyware</a:t>
            </a:r>
          </a:p>
          <a:p>
            <a:pPr algn="l">
              <a:lnSpc>
                <a:spcPts val="2328"/>
              </a:lnSpc>
            </a:pPr>
            <a:r>
              <a:rPr lang="en-US" sz="1934">
                <a:solidFill>
                  <a:srgbClr val="E2D4DA"/>
                </a:solidFill>
                <a:latin typeface="Barlow Bold"/>
                <a:ea typeface="Barlow Bold"/>
                <a:cs typeface="Barlow Bold"/>
                <a:sym typeface="Barlow Bold"/>
              </a:rPr>
              <a:t>that steals credentials and crypto-</a:t>
            </a:r>
          </a:p>
          <a:p>
            <a:pPr algn="l">
              <a:lnSpc>
                <a:spcPts val="2436"/>
              </a:lnSpc>
            </a:pPr>
            <a:r>
              <a:rPr lang="en-US" sz="2023" spc="-14">
                <a:solidFill>
                  <a:srgbClr val="E2D4DA"/>
                </a:solidFill>
                <a:latin typeface="Arial MT Pro"/>
                <a:ea typeface="Arial MT Pro"/>
                <a:cs typeface="Arial MT Pro"/>
                <a:sym typeface="Arial MT Pro"/>
              </a:rPr>
              <a:t>wallet data.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379907" y="13009668"/>
            <a:ext cx="4324350" cy="1248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7"/>
              </a:lnSpc>
            </a:pPr>
            <a:r>
              <a:rPr lang="en-US" sz="2044" spc="24">
                <a:solidFill>
                  <a:srgbClr val="E2D4DA"/>
                </a:solidFill>
                <a:latin typeface="Arial MT Pro"/>
                <a:ea typeface="Arial MT Pro"/>
                <a:cs typeface="Arial MT Pro"/>
                <a:sym typeface="Arial MT Pro"/>
              </a:rPr>
              <a:t>Defender Challenge</a:t>
            </a:r>
          </a:p>
          <a:p>
            <a:pPr algn="l">
              <a:lnSpc>
                <a:spcPts val="2447"/>
              </a:lnSpc>
            </a:pPr>
            <a:r>
              <a:rPr lang="en-US" sz="2044" spc="24">
                <a:solidFill>
                  <a:srgbClr val="E2D4DA"/>
                </a:solidFill>
                <a:latin typeface="Arial MT Pro"/>
                <a:ea typeface="Arial MT Pro"/>
                <a:cs typeface="Arial MT Pro"/>
                <a:sym typeface="Arial MT Pro"/>
              </a:rPr>
              <a:t>Protecting high-value users from</a:t>
            </a:r>
          </a:p>
          <a:p>
            <a:pPr algn="l">
              <a:lnSpc>
                <a:spcPts val="2447"/>
              </a:lnSpc>
            </a:pPr>
            <a:r>
              <a:rPr lang="en-US" sz="2044" spc="24">
                <a:solidFill>
                  <a:srgbClr val="E2D4DA"/>
                </a:solidFill>
                <a:latin typeface="Arial MT Pro"/>
                <a:ea typeface="Arial MT Pro"/>
                <a:cs typeface="Arial MT Pro"/>
                <a:sym typeface="Arial MT Pro"/>
              </a:rPr>
              <a:t>sophisticated social engineering that</a:t>
            </a:r>
          </a:p>
          <a:p>
            <a:pPr algn="l">
              <a:lnSpc>
                <a:spcPts val="2315"/>
              </a:lnSpc>
            </a:pPr>
            <a:r>
              <a:rPr lang="en-US" sz="1934">
                <a:solidFill>
                  <a:srgbClr val="E2D4DA"/>
                </a:solidFill>
                <a:latin typeface="Barlow Bold"/>
                <a:ea typeface="Barlow Bold"/>
                <a:cs typeface="Barlow Bold"/>
                <a:sym typeface="Barlow Bold"/>
              </a:rPr>
              <a:t>bypasses traditional filters.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0558379" y="6818130"/>
            <a:ext cx="1495425" cy="488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29"/>
              </a:lnSpc>
            </a:pPr>
            <a:r>
              <a:rPr lang="en-US" sz="2521" spc="156">
                <a:solidFill>
                  <a:srgbClr val="E2D4DA"/>
                </a:solidFill>
                <a:latin typeface="Arial MT Pro"/>
                <a:ea typeface="Arial MT Pro"/>
                <a:cs typeface="Arial MT Pro"/>
                <a:sym typeface="Arial MT Pro"/>
              </a:rPr>
              <a:t>Q4 2025: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0558738" y="7206304"/>
            <a:ext cx="4076700" cy="20776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5"/>
              </a:lnSpc>
            </a:pPr>
            <a:r>
              <a:rPr lang="en-US" sz="2725" spc="19">
                <a:solidFill>
                  <a:srgbClr val="E2D4DA"/>
                </a:solidFill>
                <a:latin typeface="Arial MT Pro"/>
                <a:ea typeface="Arial MT Pro"/>
                <a:cs typeface="Arial MT Pro"/>
                <a:sym typeface="Arial MT Pro"/>
              </a:rPr>
              <a:t>The New Frontier -</a:t>
            </a:r>
          </a:p>
          <a:p>
            <a:pPr algn="l">
              <a:lnSpc>
                <a:spcPts val="3445"/>
              </a:lnSpc>
            </a:pPr>
            <a:r>
              <a:rPr lang="en-US" sz="2725" spc="19">
                <a:solidFill>
                  <a:srgbClr val="E2D4DA"/>
                </a:solidFill>
                <a:latin typeface="Arial MT Pro"/>
                <a:ea typeface="Arial MT Pro"/>
                <a:cs typeface="Arial MT Pro"/>
                <a:sym typeface="Arial MT Pro"/>
              </a:rPr>
              <a:t>Al-Weaponized Deception</a:t>
            </a:r>
          </a:p>
          <a:p>
            <a:pPr algn="l">
              <a:lnSpc>
                <a:spcPts val="2444"/>
              </a:lnSpc>
            </a:pPr>
            <a:r>
              <a:rPr lang="en-US" sz="1934">
                <a:solidFill>
                  <a:srgbClr val="E2D4DA"/>
                </a:solidFill>
                <a:latin typeface="Barlow Bold"/>
                <a:ea typeface="Barlow Bold"/>
                <a:cs typeface="Barlow Bold"/>
                <a:sym typeface="Barlow Bold"/>
              </a:rPr>
              <a:t>The emergence of Al-generated</a:t>
            </a:r>
          </a:p>
          <a:p>
            <a:pPr algn="l">
              <a:lnSpc>
                <a:spcPts val="2281"/>
              </a:lnSpc>
            </a:pPr>
            <a:r>
              <a:rPr lang="en-US" sz="1805">
                <a:solidFill>
                  <a:srgbClr val="E2D4DA"/>
                </a:solidFill>
                <a:latin typeface="Barlow Bold"/>
                <a:ea typeface="Barlow Bold"/>
                <a:cs typeface="Barlow Bold"/>
                <a:sym typeface="Barlow Bold"/>
              </a:rPr>
              <a:t>deepfakes enables real-time,</a:t>
            </a:r>
          </a:p>
          <a:p>
            <a:pPr algn="l">
              <a:lnSpc>
                <a:spcPts val="2444"/>
              </a:lnSpc>
            </a:pPr>
            <a:r>
              <a:rPr lang="en-US" sz="1934">
                <a:solidFill>
                  <a:srgbClr val="E2D4DA"/>
                </a:solidFill>
                <a:latin typeface="Barlow Bold"/>
                <a:ea typeface="Barlow Bold"/>
                <a:cs typeface="Barlow Bold"/>
                <a:sym typeface="Barlow Bold"/>
              </a:rPr>
              <a:t>convincing voice and video</a:t>
            </a:r>
          </a:p>
          <a:p>
            <a:pPr algn="l">
              <a:lnSpc>
                <a:spcPts val="2118"/>
              </a:lnSpc>
            </a:pPr>
            <a:r>
              <a:rPr lang="en-US" sz="1676">
                <a:solidFill>
                  <a:srgbClr val="E2D4DA"/>
                </a:solidFill>
                <a:latin typeface="Barlow Bold"/>
                <a:ea typeface="Barlow Bold"/>
                <a:cs typeface="Barlow Bold"/>
                <a:sym typeface="Barlow Bold"/>
              </a:rPr>
              <a:t>impersonation attacks.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0559994" y="13035267"/>
            <a:ext cx="4210050" cy="12684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3"/>
              </a:lnSpc>
            </a:pPr>
            <a:r>
              <a:rPr lang="en-US" sz="2364" spc="59">
                <a:solidFill>
                  <a:srgbClr val="E2D4DA"/>
                </a:solidFill>
                <a:latin typeface="Arial MT Pro"/>
                <a:ea typeface="Arial MT Pro"/>
                <a:cs typeface="Arial MT Pro"/>
                <a:sym typeface="Arial MT Pro"/>
              </a:rPr>
              <a:t>Defender Challenge</a:t>
            </a:r>
          </a:p>
          <a:p>
            <a:pPr algn="l">
              <a:lnSpc>
                <a:spcPts val="2905"/>
              </a:lnSpc>
            </a:pPr>
            <a:r>
              <a:rPr lang="en-US" sz="2589" spc="-12">
                <a:solidFill>
                  <a:srgbClr val="E2D4DA"/>
                </a:solidFill>
                <a:latin typeface="Marykate"/>
                <a:ea typeface="Marykate"/>
                <a:cs typeface="Marykate"/>
                <a:sym typeface="Marykate"/>
              </a:rPr>
              <a:t>Countering realistic, Al-driven attacks</a:t>
            </a:r>
          </a:p>
          <a:p>
            <a:pPr algn="l">
              <a:lnSpc>
                <a:spcPts val="2170"/>
              </a:lnSpc>
            </a:pPr>
            <a:r>
              <a:rPr lang="en-US" sz="1934">
                <a:solidFill>
                  <a:srgbClr val="E2D4DA"/>
                </a:solidFill>
                <a:latin typeface="Barlow Bold"/>
                <a:ea typeface="Barlow Bold"/>
                <a:cs typeface="Barlow Bold"/>
                <a:sym typeface="Barlow Bold"/>
              </a:rPr>
              <a:t>that bypass technical controls and</a:t>
            </a:r>
          </a:p>
          <a:p>
            <a:pPr algn="l">
              <a:lnSpc>
                <a:spcPts val="2025"/>
              </a:lnSpc>
            </a:pPr>
            <a:r>
              <a:rPr lang="en-US" sz="1805">
                <a:solidFill>
                  <a:srgbClr val="E2D4DA"/>
                </a:solidFill>
                <a:latin typeface="Barlow Bold"/>
                <a:ea typeface="Barlow Bold"/>
                <a:cs typeface="Barlow Bold"/>
                <a:sym typeface="Barlow Bold"/>
              </a:rPr>
              <a:t>decoive employees.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DAG90k9mLsE</dc:identifier>
  <dcterms:modified xsi:type="dcterms:W3CDTF">2011-08-01T06:04:30Z</dcterms:modified>
  <cp:revision>1</cp:revision>
  <dc:title>FY2025 Executive Intelligence Summary: From Elevated Risk to Direct Confrontation The New Battlefield: Blurring Lines Between Crime &amp; Conflict</dc:title>
</cp:coreProperties>
</file>

<file path=docProps/thumbnail.jpeg>
</file>